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Bonjour, je suis “...”,</a:t>
            </a:r>
            <a:r>
              <a:rPr lang="fr"/>
              <a:t>mes encadrants sont “...”</a:t>
            </a:r>
            <a:r>
              <a:rPr lang="fr"/>
              <a:t> et  je vais vous présenter notre projet de R&amp;D “ ... “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0c0c204c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0c0c204c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a5599108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a5599108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Durant le projet, plusieurs prototypes seront mis en oeuvre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9c553bd4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9c553bd4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9c553bd4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9c553bd4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Réseaux : donner un exemple d’espace contenant les objets a et pas les b ...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9c553bd4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9c553bd4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detecteur doit apprendre avant de detecter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 vu dans la partie fonctionnement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9c553bd4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9c553bd4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c0c204c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c0c204c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détecteur pour apprendre à besoin : d’images et d’informations sur les objets composant chaque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le generateur de paramètre ne va pas créer les images(deja presentes) mais va créer les informations sur les objets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9fa80a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9fa80a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classes sont utilisable indépendamment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RelationshipGraphGenerator     : classe de génération de graphe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NodesSelector                            : classe séléction pour chaque réseau des noeuds pertinent (supprimer les liaisons insignifiantes (ex : train + elephant))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YoloAnnotationsFilesGenerator  :  creation des fichiers d’annotations yolo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GenNetworksParams                  : all in one des 3 classes avec les paramètres du fichier config + creation du fichier config de yolo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c0c204c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c0c204c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ImageTools        : outils de suppression de boite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Detection           : fonctions de detection standard ou “recursive”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c553bd4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c553bd4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Forte partie du projet était la mise en place de la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Grace à docker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Installation rapide, simple, propre, portable et </a:t>
            </a:r>
            <a:r>
              <a:rPr lang="fr"/>
              <a:t>évolutive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386105a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386105a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 cours de cette soutenance, je vais vous présenter “...”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0c0c204c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0c0c204c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Détection</a:t>
            </a:r>
            <a:r>
              <a:rPr lang="fr"/>
              <a:t> d’objets sur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8629d5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8629d5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8629d55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8629d55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0c0c204c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0c0c204c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peu sexy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ici :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apprentissage pour un detecteur pouvant detecter uniquement les “person”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capture d’ecran au bout de 4 jours d’apprentissage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peux voir 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nombre d’images apprises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8629d55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8629d55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tous les detecteurs ne sont pas appris </a:t>
            </a:r>
            <a:br>
              <a:rPr lang="fr"/>
            </a:br>
            <a:r>
              <a:rPr lang="fr"/>
              <a:t>Donc test sur un detecteur connaissant que les “person”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Ici : moins precis que le detecteur connaissant tous les objets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pas assez de temps donné à l’apprentissage (4 jours)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solution partir d’un detecteur deja fait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9c553bd4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9c553bd4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les 3 prototypes de la méthode agile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1 </a:t>
            </a:r>
            <a:r>
              <a:rPr lang="fr"/>
              <a:t>tâche</a:t>
            </a:r>
            <a:r>
              <a:rPr lang="fr"/>
              <a:t> d’apprentissage en parallèle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final : test des perfs voir si la détection est améliorée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8629d55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8629d55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lancement de l’apprentissage retardé par la mise en place de </a:t>
            </a:r>
            <a:r>
              <a:rPr lang="fr"/>
              <a:t>l'environnement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et perfs inexistants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9c553bd4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9c553bd4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chemin critique repoussé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pas pu </a:t>
            </a:r>
            <a:r>
              <a:rPr lang="fr"/>
              <a:t>présenter</a:t>
            </a:r>
            <a:r>
              <a:rPr lang="fr"/>
              <a:t> de tests de performance (comparaison)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apprentissage sur reseau existants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detection orientée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developpé competences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identifié des lacunes de travail : manque de communication, prise de </a:t>
            </a:r>
            <a:r>
              <a:rPr lang="fr"/>
              <a:t>décision</a:t>
            </a:r>
            <a:r>
              <a:rPr lang="fr"/>
              <a:t> sans verification tuteur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386105a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386105a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 naturel : mage d’un lieu, place, pièce taille réel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detection d’objets utile dans la classification d’image (google, facebook)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</a:t>
            </a:r>
            <a:r>
              <a:rPr lang="fr"/>
              <a:t>détecteur</a:t>
            </a:r>
            <a:r>
              <a:rPr lang="fr"/>
              <a:t> fait parfois des erreurs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faux positif (kite)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faux </a:t>
            </a:r>
            <a:r>
              <a:rPr lang="fr"/>
              <a:t>négatif</a:t>
            </a:r>
            <a:r>
              <a:rPr lang="fr"/>
              <a:t> (</a:t>
            </a:r>
            <a:r>
              <a:rPr lang="fr"/>
              <a:t>piéton</a:t>
            </a:r>
            <a:r>
              <a:rPr lang="fr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 : limiter les classes d’objets apprises en fonction de l’espace (bureau, rue, nature)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c0c204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c0c204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présenter l’idée a partir de laquelle nous avons developpé le 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utilise un detecteur d’objets existant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0c0c204c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0c0c204c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c0c204c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c0c204c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graphe de relation spatiale, les noeuds sont des objets et les arcs sont des relations spatiales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c0c204c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c0c204c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0c0c204c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0c0c204c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0c0c204c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0c0c204c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95025" y="1322450"/>
            <a:ext cx="82605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Détecteur </a:t>
            </a:r>
            <a:r>
              <a:rPr lang="fr" sz="3000"/>
              <a:t>multi objets</a:t>
            </a:r>
            <a:r>
              <a:rPr lang="fr" sz="3000"/>
              <a:t> dans des images naturelles exploitant un graphe de relations spatiales</a:t>
            </a:r>
            <a:endParaRPr sz="3000"/>
          </a:p>
        </p:txBody>
      </p:sp>
      <p:sp>
        <p:nvSpPr>
          <p:cNvPr id="87" name="Google Shape;87;p13"/>
          <p:cNvSpPr txBox="1"/>
          <p:nvPr/>
        </p:nvSpPr>
        <p:spPr>
          <a:xfrm>
            <a:off x="0" y="4758600"/>
            <a:ext cx="171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Julien Cheny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7425300" y="4540650"/>
            <a:ext cx="17187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Jean-Yves Ramel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Gaetan</a:t>
            </a:r>
            <a:r>
              <a:rPr lang="fr"/>
              <a:t> Galisot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6538" l="8345" r="10709" t="16531"/>
          <a:stretch/>
        </p:blipFill>
        <p:spPr>
          <a:xfrm>
            <a:off x="6390475" y="0"/>
            <a:ext cx="2753525" cy="9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0"/>
            <a:ext cx="6390300" cy="9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400" y="99498"/>
            <a:ext cx="2753525" cy="71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02" y="1285700"/>
            <a:ext cx="6422999" cy="37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 de fonctionnement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 </a:t>
            </a:r>
            <a:r>
              <a:rPr lang="fr"/>
              <a:t>du système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7650" y="1386150"/>
            <a:ext cx="57882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1 : détecteur multi objets seul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2 : système d’apprentissage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3 : système pour l’utilisation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0" name="Google Shape;170;p24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 du système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01" y="2055992"/>
            <a:ext cx="5788200" cy="2670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727650" y="1386150"/>
            <a:ext cx="578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1</a:t>
            </a:r>
            <a:r>
              <a:rPr lang="fr" sz="1400"/>
              <a:t> : détecteur multi objets seul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727650" y="1386150"/>
            <a:ext cx="578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Explication du système de graphes</a:t>
            </a:r>
            <a:endParaRPr sz="1400"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00" y="2231850"/>
            <a:ext cx="4525275" cy="18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949" y="2155613"/>
            <a:ext cx="3435350" cy="195870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 du système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737" y="1779750"/>
            <a:ext cx="6282526" cy="32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727650" y="1386150"/>
            <a:ext cx="578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2</a:t>
            </a:r>
            <a:r>
              <a:rPr lang="fr" sz="1400"/>
              <a:t> : système d’apprentissage</a:t>
            </a:r>
            <a:endParaRPr sz="1400"/>
          </a:p>
        </p:txBody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 du système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727650" y="1386150"/>
            <a:ext cx="578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3</a:t>
            </a:r>
            <a:r>
              <a:rPr lang="fr" sz="1400"/>
              <a:t> : système pour l’utilisation</a:t>
            </a:r>
            <a:endParaRPr sz="140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249" y="1953400"/>
            <a:ext cx="7255103" cy="2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 du système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125" y="4387000"/>
            <a:ext cx="1114550" cy="1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727650" y="1386150"/>
            <a:ext cx="6774300" cy="14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Diagramme de classes  :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génération des paramètres d’apprentissage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détection d’objets utilisant le graphe de relations spatiales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5" name="Google Shape;205;p28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</a:t>
            </a:r>
            <a:r>
              <a:rPr lang="fr"/>
              <a:t> du système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727650" y="1386150"/>
            <a:ext cx="677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Diagramme de classe du système : génération des paramètres apprentissage</a:t>
            </a:r>
            <a:endParaRPr sz="1400"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du système</a:t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03" y="1779750"/>
            <a:ext cx="8326998" cy="33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727650" y="1386150"/>
            <a:ext cx="780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Diagramme de classe du système : détection d’objets utilisant le graphe de relations spatiales</a:t>
            </a:r>
            <a:endParaRPr sz="1400"/>
          </a:p>
        </p:txBody>
      </p:sp>
      <p:sp>
        <p:nvSpPr>
          <p:cNvPr id="220" name="Google Shape;220;p30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du système</a:t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840" y="1997325"/>
            <a:ext cx="3292325" cy="29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7" name="Google Shape;227;p31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du projet</a:t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727650" y="1386225"/>
            <a:ext cx="5788200" cy="31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Mise en place de l’environnement de projet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Utilisation de la carte graphique pour l’apprentissage obligatoire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Linux natif obligatoire (pour nvidia-docker)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Linux mint 19.1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Installation des librairies graphique et docker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Création d’un conteneur docker personnalisé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850" y="1212538"/>
            <a:ext cx="2323350" cy="284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900" y="2633725"/>
            <a:ext cx="1916050" cy="23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727650" y="1386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Idée de fonctionnement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Structure générale du système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Modélisation du système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Déroulement du projet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Gestion de projet</a:t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6" name="Google Shape;236;p32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du projet</a:t>
            </a:r>
            <a:endParaRPr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727650" y="1386225"/>
            <a:ext cx="5788200" cy="31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Prototype 1 :</a:t>
            </a:r>
            <a:r>
              <a:rPr lang="fr"/>
              <a:t> détection d’objets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20197" l="0" r="0" t="0"/>
          <a:stretch/>
        </p:blipFill>
        <p:spPr>
          <a:xfrm>
            <a:off x="727650" y="2107587"/>
            <a:ext cx="3889925" cy="27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300" y="1812700"/>
            <a:ext cx="3074749" cy="23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b="0" l="0" r="29358" t="80153"/>
          <a:stretch/>
        </p:blipFill>
        <p:spPr>
          <a:xfrm>
            <a:off x="5039562" y="4118750"/>
            <a:ext cx="3074751" cy="76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du projet</a:t>
            </a:r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727650" y="1386225"/>
            <a:ext cx="6774300" cy="31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Prototype 2 : G</a:t>
            </a:r>
            <a:r>
              <a:rPr lang="fr"/>
              <a:t>énérateur de graphes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620" y="1887150"/>
            <a:ext cx="3544351" cy="31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4" name="Google Shape;254;p34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du projet</a:t>
            </a:r>
            <a:endParaRPr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727650" y="1386225"/>
            <a:ext cx="677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Prototype 2 : Générateur de graphes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 rotWithShape="1">
          <a:blip r:embed="rId3">
            <a:alphaModFix/>
          </a:blip>
          <a:srcRect b="6763" l="0" r="16324" t="35622"/>
          <a:stretch/>
        </p:blipFill>
        <p:spPr>
          <a:xfrm>
            <a:off x="1712350" y="3810414"/>
            <a:ext cx="4653100" cy="110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738" y="2017925"/>
            <a:ext cx="18383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4778125" y="2892075"/>
            <a:ext cx="2475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1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3742825" y="2056150"/>
            <a:ext cx="2475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2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3610525" y="3281400"/>
            <a:ext cx="2475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3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6" name="Google Shape;266;p35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du projet</a:t>
            </a:r>
            <a:endParaRPr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727650" y="1386225"/>
            <a:ext cx="677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Prototype 2 : a</a:t>
            </a:r>
            <a:r>
              <a:rPr lang="fr"/>
              <a:t>pprentissage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b="23087" l="0" r="0" t="14090"/>
          <a:stretch/>
        </p:blipFill>
        <p:spPr>
          <a:xfrm>
            <a:off x="1189975" y="1816375"/>
            <a:ext cx="6055950" cy="32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4" name="Google Shape;274;p36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du projet</a:t>
            </a:r>
            <a:endParaRPr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727650" y="1386225"/>
            <a:ext cx="677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Prototype 2 : apprentissage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3">
            <a:alphaModFix/>
          </a:blip>
          <a:srcRect b="4561" l="0" r="0" t="0"/>
          <a:stretch/>
        </p:blipFill>
        <p:spPr>
          <a:xfrm>
            <a:off x="796525" y="1779825"/>
            <a:ext cx="2335775" cy="167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 rotWithShape="1">
          <a:blip r:embed="rId4">
            <a:alphaModFix/>
          </a:blip>
          <a:srcRect b="4561" l="0" r="0" t="0"/>
          <a:stretch/>
        </p:blipFill>
        <p:spPr>
          <a:xfrm>
            <a:off x="4416150" y="1779825"/>
            <a:ext cx="2335775" cy="167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5">
            <a:alphaModFix/>
          </a:blip>
          <a:srcRect b="0" l="0" r="0" t="4561"/>
          <a:stretch/>
        </p:blipFill>
        <p:spPr>
          <a:xfrm>
            <a:off x="650050" y="3471625"/>
            <a:ext cx="2628701" cy="16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 rotWithShape="1">
          <a:blip r:embed="rId6">
            <a:alphaModFix/>
          </a:blip>
          <a:srcRect b="0" l="0" r="0" t="7995"/>
          <a:stretch/>
        </p:blipFill>
        <p:spPr>
          <a:xfrm>
            <a:off x="4209625" y="3531650"/>
            <a:ext cx="2628701" cy="16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6" name="Google Shape;286;p37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 projet</a:t>
            </a:r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9354" l="0" r="0" t="2314"/>
          <a:stretch/>
        </p:blipFill>
        <p:spPr>
          <a:xfrm>
            <a:off x="265525" y="1779825"/>
            <a:ext cx="8270774" cy="33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>
            <p:ph idx="1" type="body"/>
          </p:nvPr>
        </p:nvSpPr>
        <p:spPr>
          <a:xfrm>
            <a:off x="727650" y="1386225"/>
            <a:ext cx="677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Planning previsionnel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5" name="Google Shape;295;p38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 projet</a:t>
            </a:r>
            <a:endParaRPr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9826"/>
            <a:ext cx="9144000" cy="29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727650" y="1386225"/>
            <a:ext cx="677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Planning réel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3" name="Google Shape;303;p39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727650" y="1386150"/>
            <a:ext cx="74097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 projet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Tâches prolongées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Temps de mise en place de l’environnement matériel et logiciel sous-estimé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Tests de Performances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Remarques projet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Plusieurs axes d’amélioration possible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Remarques personnel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Compétences en deep learning, détection d’objets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Identification de défauts personnels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Besoin : </a:t>
            </a:r>
            <a:r>
              <a:rPr lang="fr"/>
              <a:t>Améliorer</a:t>
            </a:r>
            <a:r>
              <a:rPr lang="fr"/>
              <a:t> la détection d’objets en deep learning dans des images naturelles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Fonction : Utiliser un graphe de relations spatiales pour adapter le détecteur </a:t>
            </a:r>
            <a:r>
              <a:rPr lang="fr"/>
              <a:t>d'objets</a:t>
            </a:r>
            <a:r>
              <a:rPr lang="fr"/>
              <a:t> à la situation</a:t>
            </a:r>
            <a:endParaRPr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00" y="2744875"/>
            <a:ext cx="2922006" cy="18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275" y="2744886"/>
            <a:ext cx="2643549" cy="186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5">
            <a:alphaModFix/>
          </a:blip>
          <a:srcRect b="0" l="0" r="0" t="11197"/>
          <a:stretch/>
        </p:blipFill>
        <p:spPr>
          <a:xfrm>
            <a:off x="3658150" y="2744875"/>
            <a:ext cx="2123150" cy="18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 de fonctionnement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800" y="1254225"/>
            <a:ext cx="6867126" cy="38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338" y="1254225"/>
            <a:ext cx="5425588" cy="34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 de fonctionnement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25" y="1249950"/>
            <a:ext cx="4474560" cy="37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 de fonctionnement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18" y="1242175"/>
            <a:ext cx="6115258" cy="37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 de fonctionnement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000" y="1283443"/>
            <a:ext cx="6429100" cy="374233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 de fonctionnement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275" y="1281650"/>
            <a:ext cx="6423050" cy="37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 de fonctionnement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